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98" r:id="rId2"/>
    <p:sldId id="436" r:id="rId3"/>
    <p:sldId id="440" r:id="rId4"/>
    <p:sldId id="424" r:id="rId5"/>
    <p:sldId id="426" r:id="rId6"/>
    <p:sldId id="453" r:id="rId7"/>
    <p:sldId id="441" r:id="rId8"/>
    <p:sldId id="443" r:id="rId9"/>
    <p:sldId id="444" r:id="rId10"/>
    <p:sldId id="445" r:id="rId11"/>
    <p:sldId id="442" r:id="rId12"/>
    <p:sldId id="446" r:id="rId13"/>
    <p:sldId id="447" r:id="rId14"/>
    <p:sldId id="449" r:id="rId15"/>
    <p:sldId id="450" r:id="rId16"/>
    <p:sldId id="451" r:id="rId17"/>
    <p:sldId id="452" r:id="rId18"/>
    <p:sldId id="259" r:id="rId1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5793" autoAdjust="0"/>
  </p:normalViewPr>
  <p:slideViewPr>
    <p:cSldViewPr>
      <p:cViewPr varScale="1">
        <p:scale>
          <a:sx n="65" d="100"/>
          <a:sy n="65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37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B0B6C1B-2EB4-4F97-8C3A-5609D1C276D8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37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5FC309-6B8D-428F-8202-3F8E6960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031544-9E1F-4FB7-9FD3-1D7E2CE93CF6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75" tIns="46388" rIns="92775" bIns="4638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12" y="4715839"/>
            <a:ext cx="5436853" cy="4465939"/>
          </a:xfrm>
          <a:prstGeom prst="rect">
            <a:avLst/>
          </a:prstGeom>
        </p:spPr>
        <p:txBody>
          <a:bodyPr vert="horz" lIns="92775" tIns="46388" rIns="92775" bIns="46388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837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1CE1FD-1B8C-441D-87DB-BC3066247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04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55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90BDC7-3965-4270-A4C5-CCFA0D62FF4E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BF0EC"/>
                </a:solidFill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D00C8B-7B03-4EB9-A844-6BB1383E1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2941-D944-40D5-ACA8-697AC84CCCAB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7D2F-A0D3-41EA-A6B5-D1639BB98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57B4-4FCE-4B08-A036-3342D9F5969C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B554-DA74-48CC-8933-7BAB9BB5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C0E4-2D54-4CBA-985D-0A7201926C40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FE21-8977-41CD-BC7E-095562718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D592-4967-48C2-9DE7-07F009733955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D446-DCA9-43D6-88E1-BA4AC6A61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C7AAC33-5425-4211-8520-7963F92CC098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FDC08E-F24F-4E9F-8D8D-5ADB392FE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E4AB87B-A831-4E72-ADDD-D72F14BDA415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974E69-0FE7-457A-82EE-6C27BCF0E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2AE5E7-F9AE-40AD-8D3A-4BD838C40099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FFF6A4-D0C3-47F0-8D38-4BE47908E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538D252-4E9C-4D04-8547-67CAE08AEC9B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56BFD-56C4-4686-B868-44293EBA9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18D1-633D-47DC-9AED-0B05E200F3A3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AACA-E5E3-42B0-AEF7-3A37ED190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7460CD8-C7F3-4F41-84A1-BDAB77035D88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08211-B377-41C4-807E-931B09944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B05C6A-57EA-4F4F-A943-C0C1CDE472DA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31A773-CAF4-4CB9-BE80-1B02263A5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DF60C5-F92E-4078-929D-DAA31D6420E6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2916D3-1BA5-4864-83EA-589CA21C8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avchenko@medne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1A2539-E93F-4BEF-9027-31C3825A35A3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5361" name="Номер слайда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A5594DE-AD12-4A49-BB88-D1842C363802}" type="slidenum">
              <a:rPr lang="ru-RU" sz="1000">
                <a:latin typeface="+mn-lt"/>
              </a:rPr>
              <a:pPr algn="r"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6387" name="Rectangle 1026"/>
          <p:cNvSpPr>
            <a:spLocks noChangeArrowheads="1"/>
          </p:cNvSpPr>
          <p:nvPr/>
        </p:nvSpPr>
        <p:spPr bwMode="auto">
          <a:xfrm>
            <a:off x="530225" y="2286000"/>
            <a:ext cx="76692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88" name="Rectangle 1027"/>
          <p:cNvSpPr>
            <a:spLocks noChangeArrowheads="1"/>
          </p:cNvSpPr>
          <p:nvPr/>
        </p:nvSpPr>
        <p:spPr bwMode="auto">
          <a:xfrm>
            <a:off x="5843588" y="4189413"/>
            <a:ext cx="65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89" name="Rectangle 1028"/>
          <p:cNvSpPr>
            <a:spLocks noChangeArrowheads="1"/>
          </p:cNvSpPr>
          <p:nvPr/>
        </p:nvSpPr>
        <p:spPr bwMode="auto">
          <a:xfrm>
            <a:off x="6769100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0" name="Rectangle 1029"/>
          <p:cNvSpPr>
            <a:spLocks noChangeArrowheads="1"/>
          </p:cNvSpPr>
          <p:nvPr/>
        </p:nvSpPr>
        <p:spPr bwMode="auto">
          <a:xfrm>
            <a:off x="7510463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1" name="Rectangle 1030"/>
          <p:cNvSpPr>
            <a:spLocks noChangeArrowheads="1"/>
          </p:cNvSpPr>
          <p:nvPr/>
        </p:nvSpPr>
        <p:spPr bwMode="auto">
          <a:xfrm>
            <a:off x="1228725" y="1974850"/>
            <a:ext cx="6637338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92" name="Rectangle 1031"/>
          <p:cNvSpPr>
            <a:spLocks noChangeArrowheads="1"/>
          </p:cNvSpPr>
          <p:nvPr/>
        </p:nvSpPr>
        <p:spPr bwMode="auto">
          <a:xfrm>
            <a:off x="2200275" y="2652713"/>
            <a:ext cx="17637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10600" name="Text Box 1032"/>
          <p:cNvSpPr txBox="1">
            <a:spLocks noChangeArrowheads="1"/>
          </p:cNvSpPr>
          <p:nvPr/>
        </p:nvSpPr>
        <p:spPr bwMode="auto">
          <a:xfrm>
            <a:off x="492125" y="457200"/>
            <a:ext cx="8651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4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6394" name="Text Box 1033"/>
          <p:cNvSpPr txBox="1">
            <a:spLocks noChangeArrowheads="1"/>
          </p:cNvSpPr>
          <p:nvPr/>
        </p:nvSpPr>
        <p:spPr bwMode="auto">
          <a:xfrm>
            <a:off x="3347864" y="3752940"/>
            <a:ext cx="5665961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Е.Д. Савченко, в.н.с. отделения научных основ организации первичной медико-санитарной помощи</a:t>
            </a:r>
          </a:p>
          <a:p>
            <a:pPr lvl="0" eaLnBrk="0" hangingPunct="0"/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Центральный научно-исследовательский институт </a:t>
            </a: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организации и информатизации  здравоохранения  Минздрава России</a:t>
            </a:r>
          </a:p>
          <a:p>
            <a:pPr lvl="0" eaLnBrk="0" hangingPunct="0"/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А.В. Капустина, </a:t>
            </a:r>
            <a:r>
              <a:rPr lang="ru-RU" sz="1200" b="1" dirty="0" err="1">
                <a:solidFill>
                  <a:srgbClr val="796F39"/>
                </a:solidFill>
              </a:rPr>
              <a:t>с.н.с</a:t>
            </a:r>
            <a:r>
              <a:rPr lang="ru-RU" sz="1200" b="1" dirty="0">
                <a:solidFill>
                  <a:srgbClr val="796F39"/>
                </a:solidFill>
              </a:rPr>
              <a:t>. научно-организационный отдел</a:t>
            </a:r>
          </a:p>
          <a:p>
            <a:pPr lvl="0" eaLnBrk="0" hangingPunct="0"/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Национальный медицинский исследовательский центр профилактической медицины Минздрава России</a:t>
            </a:r>
          </a:p>
          <a:p>
            <a:pPr lvl="0" eaLnBrk="0" hangingPunct="0"/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b="1" dirty="0">
                <a:solidFill>
                  <a:srgbClr val="796F39"/>
                </a:solidFill>
              </a:rPr>
              <a:t> 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1188" y="765175"/>
            <a:ext cx="80645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800" b="1" dirty="0"/>
              <a:t>ЗАПОЛНЕНИЕ</a:t>
            </a:r>
          </a:p>
          <a:p>
            <a:pPr algn="r"/>
            <a:r>
              <a:rPr lang="ru-RU" sz="1800" b="1" dirty="0"/>
              <a:t>ФОРМЫ № 53</a:t>
            </a:r>
          </a:p>
          <a:p>
            <a:pPr algn="r"/>
            <a:r>
              <a:rPr lang="ru-RU" sz="1800" b="1" dirty="0"/>
              <a:t> </a:t>
            </a:r>
          </a:p>
          <a:p>
            <a:pPr algn="ctr"/>
            <a:r>
              <a:rPr lang="ru-RU" sz="1800" b="1" dirty="0"/>
              <a:t> «Отчет о медицинском наблюдении за лицами, занимающимися физической культурой и спортом»</a:t>
            </a:r>
          </a:p>
          <a:p>
            <a:pPr algn="ctr"/>
            <a:r>
              <a:rPr lang="ru-RU" sz="1800" b="1" dirty="0"/>
              <a:t> </a:t>
            </a:r>
          </a:p>
          <a:p>
            <a:pPr algn="ctr"/>
            <a:r>
              <a:rPr lang="ru-RU" sz="1800" b="1" dirty="0"/>
              <a:t>годового статистического отчета</a:t>
            </a:r>
          </a:p>
          <a:p>
            <a:pPr algn="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Материалы к онлайн-семинару</a:t>
            </a:r>
          </a:p>
          <a:p>
            <a:pPr algn="ctr"/>
            <a:r>
              <a:rPr lang="ru-RU" sz="1800" b="1" dirty="0"/>
              <a:t>02.12.2020</a:t>
            </a:r>
            <a:endParaRPr lang="ru-RU" sz="1800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2E392-D9BB-4155-9B54-16F10517115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332844"/>
              </p:ext>
            </p:extLst>
          </p:nvPr>
        </p:nvGraphicFramePr>
        <p:xfrm>
          <a:off x="755576" y="1844824"/>
          <a:ext cx="7671038" cy="3117279"/>
        </p:xfrm>
        <a:graphic>
          <a:graphicData uri="http://schemas.openxmlformats.org/drawingml/2006/table">
            <a:tbl>
              <a:tblPr firstRow="1" firstCol="1" bandRow="1"/>
              <a:tblGrid>
                <a:gridCol w="2136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1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Прошли углубленное медицинское обследование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нуждались в лечении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закончили лечение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человек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спортсмены сборных команд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учащиеся ДЮСШ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спортивных секциях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группах ОФП, «здоровья» и др.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3</a:t>
            </a:r>
            <a:b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Диспансерное наблюдение за лицами, занимающимися физической культурой и спортом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31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3FC90F7-D68B-4F9A-9286-B8BDC02A1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4568"/>
              </p:ext>
            </p:extLst>
          </p:nvPr>
        </p:nvGraphicFramePr>
        <p:xfrm>
          <a:off x="755576" y="1268760"/>
          <a:ext cx="8064896" cy="4824533"/>
        </p:xfrm>
        <a:graphic>
          <a:graphicData uri="http://schemas.openxmlformats.org/drawingml/2006/table">
            <a:tbl>
              <a:tblPr firstRow="1" firstCol="1" bandRow="1"/>
              <a:tblGrid>
                <a:gridCol w="704222">
                  <a:extLst>
                    <a:ext uri="{9D8B030D-6E8A-4147-A177-3AD203B41FA5}">
                      <a16:colId xmlns:a16="http://schemas.microsoft.com/office/drawing/2014/main" val="1826305981"/>
                    </a:ext>
                  </a:extLst>
                </a:gridCol>
                <a:gridCol w="7360674">
                  <a:extLst>
                    <a:ext uri="{9D8B030D-6E8A-4147-A177-3AD203B41FA5}">
                      <a16:colId xmlns:a16="http://schemas.microsoft.com/office/drawing/2014/main" val="603762877"/>
                    </a:ext>
                  </a:extLst>
                </a:gridCol>
              </a:tblGrid>
              <a:tr h="1407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Координация деятельности по профилю работы с медицинскими, спортивными, образовательными, общественными и иными организациями в целях оптимизации осуществляемой деятельности (межведомственное взаимодействие)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702530"/>
                  </a:ext>
                </a:extLst>
              </a:tr>
              <a:tr h="692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координационного совета (межведомственного совета, рабочей группы) (указать название, когда и кем утвержден, состав)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74333"/>
                  </a:ext>
                </a:extLst>
              </a:tr>
              <a:tr h="334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рабочих встреч (заседаний)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808999"/>
                  </a:ext>
                </a:extLst>
              </a:tr>
              <a:tr h="334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тематика обсуждаемых вопросов, утвержденные решения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197823"/>
                  </a:ext>
                </a:extLst>
              </a:tr>
              <a:tr h="334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программы и проекты, реализуемые с участием ВФД (число, название)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089967"/>
                  </a:ext>
                </a:extLst>
              </a:tr>
              <a:tr h="692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взаимодействующих организаций (в рамках указанных программ и проектов)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339285"/>
                  </a:ext>
                </a:extLst>
              </a:tr>
              <a:tr h="334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Оздоровление детей и молодежи на этапах физического воспитания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09549"/>
                  </a:ext>
                </a:extLst>
              </a:tr>
              <a:tr h="692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мероприятия, разработанные и реализуемые в данном направлении (перечислить)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39069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7987C2FF-123E-402F-8273-9442034F4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-18583"/>
            <a:ext cx="806489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4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врачебно-физкультурного диспансера,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 лечебной физкультуры и спортивной медицины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42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EB85EA-B8DF-41A1-831C-E4386285E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321073"/>
              </p:ext>
            </p:extLst>
          </p:nvPr>
        </p:nvGraphicFramePr>
        <p:xfrm>
          <a:off x="368153" y="260648"/>
          <a:ext cx="8280920" cy="5788049"/>
        </p:xfrm>
        <a:graphic>
          <a:graphicData uri="http://schemas.openxmlformats.org/drawingml/2006/table">
            <a:tbl>
              <a:tblPr firstRow="1" firstCol="1" bandRow="1"/>
              <a:tblGrid>
                <a:gridCol w="723085">
                  <a:extLst>
                    <a:ext uri="{9D8B030D-6E8A-4147-A177-3AD203B41FA5}">
                      <a16:colId xmlns:a16="http://schemas.microsoft.com/office/drawing/2014/main" val="1996662788"/>
                    </a:ext>
                  </a:extLst>
                </a:gridCol>
                <a:gridCol w="7557835">
                  <a:extLst>
                    <a:ext uri="{9D8B030D-6E8A-4147-A177-3AD203B41FA5}">
                      <a16:colId xmlns:a16="http://schemas.microsoft.com/office/drawing/2014/main" val="3535640565"/>
                    </a:ext>
                  </a:extLst>
                </a:gridCol>
              </a:tblGrid>
              <a:tr h="109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эффективности использования средств физической культуры, в т.ч. лечебной физкультуры, для сохранения и восстановления здоровья населения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906396"/>
                  </a:ext>
                </a:extLst>
              </a:tr>
              <a:tr h="720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 (индикаторы) для оценки эффективности средств физической культуры (при наличии – перечислить)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980026"/>
                  </a:ext>
                </a:extLst>
              </a:tr>
              <a:tr h="720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эффективности реализуемых мер (какие показатели оцениваются, исполнители, кратность предоставления)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955425"/>
                  </a:ext>
                </a:extLst>
              </a:tr>
              <a:tr h="109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средства физической культуры, используемые для сохранения и восстановления здоровья населения (указать какие мероприятия проводятся – название, количество, какие организации вовлечены в работу)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200114"/>
                  </a:ext>
                </a:extLst>
              </a:tr>
              <a:tr h="1464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консультативного приема населения различных возрастных групп с выдачей рекомендаций по оздоровительным двигательным режимам, закаливанию, применению средств и методов физической культуры и спорта в целях укрепления здоровья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37442"/>
                  </a:ext>
                </a:extLst>
              </a:tr>
              <a:tr h="348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консультаций, всего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447163"/>
                  </a:ext>
                </a:extLst>
              </a:tr>
              <a:tr h="348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них, консультировано детей (0-17 лет)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57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824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D97290B-14CE-45B3-9F71-835742CA3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39891"/>
              </p:ext>
            </p:extLst>
          </p:nvPr>
        </p:nvGraphicFramePr>
        <p:xfrm>
          <a:off x="526447" y="188640"/>
          <a:ext cx="8496944" cy="5904655"/>
        </p:xfrm>
        <a:graphic>
          <a:graphicData uri="http://schemas.openxmlformats.org/drawingml/2006/table">
            <a:tbl>
              <a:tblPr firstRow="1" firstCol="1" bandRow="1"/>
              <a:tblGrid>
                <a:gridCol w="741948">
                  <a:extLst>
                    <a:ext uri="{9D8B030D-6E8A-4147-A177-3AD203B41FA5}">
                      <a16:colId xmlns:a16="http://schemas.microsoft.com/office/drawing/2014/main" val="417334787"/>
                    </a:ext>
                  </a:extLst>
                </a:gridCol>
                <a:gridCol w="7754996">
                  <a:extLst>
                    <a:ext uri="{9D8B030D-6E8A-4147-A177-3AD203B41FA5}">
                      <a16:colId xmlns:a16="http://schemas.microsoft.com/office/drawing/2014/main" val="297186039"/>
                    </a:ext>
                  </a:extLst>
                </a:gridCol>
              </a:tblGrid>
              <a:tr h="1389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Осуществление методического руководства в вопросах медицинского обеспечения занятий по дисциплине «Физическая культура» в организациях, осуществляющих образовательную деятельность, с обращением внимания на организацию занятий с лицами, отнесенными по состоянию здоровья к специальной медицинской группе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870450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разработанных методических материалов (документов), всего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658480"/>
                  </a:ext>
                </a:extLst>
              </a:tr>
              <a:tr h="826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п. 5.1 – число методических материалов (документов), разработанных для организации занятий с лицами, отнесенными по состоянию здоровья к специальной медицинской группе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669537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тематика разработанных методических материалов (документов)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844301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организаций, для которых разрабатывались материалы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009374"/>
                  </a:ext>
                </a:extLst>
              </a:tr>
              <a:tr h="1108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Организационно-методическое обеспечение деятельности врачебно-физкультурных диспансеров (отделений, кабинетов), медицинских пунктов учреждений и организаций физкультурно-спортивного профиля, отделений (кабинетов) лечебной физкультуры медицинских организаций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116949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разработанных распорядительных и методических материалов, всего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630732"/>
                  </a:ext>
                </a:extLst>
              </a:tr>
              <a:tr h="715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п. 6.1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ВФД (отделений, кабинетов)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70548"/>
                  </a:ext>
                </a:extLst>
              </a:tr>
              <a:tr h="545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медицинских пунктов учреждений и организаций физкультурно-спортивного профиля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063867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отделений (кабинетов) лечебной физкультуры медицинских организаций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513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401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5E971C7-F7FE-441F-B148-7E027AE9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3599B1F-3334-4053-A230-5DD46E669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555960"/>
              </p:ext>
            </p:extLst>
          </p:nvPr>
        </p:nvGraphicFramePr>
        <p:xfrm>
          <a:off x="467544" y="1052736"/>
          <a:ext cx="8179569" cy="3309048"/>
        </p:xfrm>
        <a:graphic>
          <a:graphicData uri="http://schemas.openxmlformats.org/drawingml/2006/table">
            <a:tbl>
              <a:tblPr firstRow="1" firstCol="1" bandRow="1"/>
              <a:tblGrid>
                <a:gridCol w="714236">
                  <a:extLst>
                    <a:ext uri="{9D8B030D-6E8A-4147-A177-3AD203B41FA5}">
                      <a16:colId xmlns:a16="http://schemas.microsoft.com/office/drawing/2014/main" val="540475651"/>
                    </a:ext>
                  </a:extLst>
                </a:gridCol>
                <a:gridCol w="7465333">
                  <a:extLst>
                    <a:ext uri="{9D8B030D-6E8A-4147-A177-3AD203B41FA5}">
                      <a16:colId xmlns:a16="http://schemas.microsoft.com/office/drawing/2014/main" val="2087222399"/>
                    </a:ext>
                  </a:extLst>
                </a:gridCol>
              </a:tblGrid>
              <a:tr h="109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мероприятий по формированию здорового образа жизни, оздоровлению населения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16164"/>
                  </a:ext>
                </a:extLst>
              </a:tr>
              <a:tr h="221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участие в проведении массовых мероприятий, акций, круглых столов, научно-практических конференций и т.п по вопросам формирования здорового образа жизни и оздоровлению населения (указать число, тематику, количество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61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013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4C39765-E302-44B7-98DB-182C810E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0089C6F-C908-4C96-A987-094B3ECCE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38697"/>
              </p:ext>
            </p:extLst>
          </p:nvPr>
        </p:nvGraphicFramePr>
        <p:xfrm>
          <a:off x="539552" y="620688"/>
          <a:ext cx="8107561" cy="5328592"/>
        </p:xfrm>
        <a:graphic>
          <a:graphicData uri="http://schemas.openxmlformats.org/drawingml/2006/table">
            <a:tbl>
              <a:tblPr firstRow="1" firstCol="1" bandRow="1"/>
              <a:tblGrid>
                <a:gridCol w="707948">
                  <a:extLst>
                    <a:ext uri="{9D8B030D-6E8A-4147-A177-3AD203B41FA5}">
                      <a16:colId xmlns:a16="http://schemas.microsoft.com/office/drawing/2014/main" val="1839735723"/>
                    </a:ext>
                  </a:extLst>
                </a:gridCol>
                <a:gridCol w="7399613">
                  <a:extLst>
                    <a:ext uri="{9D8B030D-6E8A-4147-A177-3AD203B41FA5}">
                      <a16:colId xmlns:a16="http://schemas.microsoft.com/office/drawing/2014/main" val="3638498348"/>
                    </a:ext>
                  </a:extLst>
                </a:gridCol>
              </a:tblGrid>
              <a:tr h="2380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проведение семинаров, совещаний по вопросам медицинского контроля за лицами, занимающимися физической культурой и спортом, сохранения и укрепления их здоровья средствами физической культуры, в том числе лечебной физкультуры, для работников медицинских, образовательных учреждений различного уровня, организаций и учреждений физкультурно-спортивного профиля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036833"/>
                  </a:ext>
                </a:extLst>
              </a:tr>
              <a:tr h="117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семинаров, совещаний по вопросам медицинского контроля за лицами, занимающимися физической культурой и спортом, сохранения и укрепления их здоровья средствами физической культуры, всего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532984"/>
                  </a:ext>
                </a:extLst>
              </a:tr>
              <a:tr h="1018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п. 8.1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работников медицинских учреждений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943146"/>
                  </a:ext>
                </a:extLst>
              </a:tr>
              <a:tr h="37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работников образовательных учреждений различного уровня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325937"/>
                  </a:ext>
                </a:extLst>
              </a:tr>
              <a:tr h="37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организаций и учреждений физкультурно-спортивного профиля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319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040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CD46645-D0D4-4DD5-B7DF-84E59436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12D3DFC-6E28-44E8-851A-EF828994F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54088"/>
              </p:ext>
            </p:extLst>
          </p:nvPr>
        </p:nvGraphicFramePr>
        <p:xfrm>
          <a:off x="395536" y="548681"/>
          <a:ext cx="8251577" cy="5184574"/>
        </p:xfrm>
        <a:graphic>
          <a:graphicData uri="http://schemas.openxmlformats.org/drawingml/2006/table">
            <a:tbl>
              <a:tblPr firstRow="1" firstCol="1" bandRow="1"/>
              <a:tblGrid>
                <a:gridCol w="720523">
                  <a:extLst>
                    <a:ext uri="{9D8B030D-6E8A-4147-A177-3AD203B41FA5}">
                      <a16:colId xmlns:a16="http://schemas.microsoft.com/office/drawing/2014/main" val="2872034200"/>
                    </a:ext>
                  </a:extLst>
                </a:gridCol>
                <a:gridCol w="7531054">
                  <a:extLst>
                    <a:ext uri="{9D8B030D-6E8A-4147-A177-3AD203B41FA5}">
                      <a16:colId xmlns:a16="http://schemas.microsoft.com/office/drawing/2014/main" val="1190811390"/>
                    </a:ext>
                  </a:extLst>
                </a:gridCol>
              </a:tblGrid>
              <a:tr h="261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Внесение предложений по оптимизации и повышению эффективности медицинского обеспечения лиц, занимающихся физической культурой и спортом, внедрение в практическую деятельность новых лечебно-диагностических технологий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280880"/>
                  </a:ext>
                </a:extLst>
              </a:tr>
              <a:tr h="1285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предложений, уровень внесения (федеральный, региональный, муниципальный)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01874"/>
                  </a:ext>
                </a:extLst>
              </a:tr>
              <a:tr h="1285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лечебно-диагностических технологий, внедренных в практическую деятельность (название, область внедрения)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530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105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786E4E3-1A72-4A9A-8416-0D7A480E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7C6C0-C1C8-4E08-8F02-0B90BE364B07}"/>
              </a:ext>
            </a:extLst>
          </p:cNvPr>
          <p:cNvSpPr txBox="1"/>
          <p:nvPr/>
        </p:nvSpPr>
        <p:spPr>
          <a:xfrm>
            <a:off x="467544" y="1484785"/>
            <a:ext cx="7560839" cy="2133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Предложения, комментарии: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Исполнитель (лицо, ответственное за предоставление отчета):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Контактный телефон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Электронный адрес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33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B58E2B2-C041-4C0E-8219-1F5AF536846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ru-RU" sz="1000">
              <a:latin typeface="+mn-lt"/>
            </a:endParaRPr>
          </a:p>
        </p:txBody>
      </p:sp>
      <p:sp>
        <p:nvSpPr>
          <p:cNvPr id="450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СПАСИБО ЗА ВНИМАНИЕ!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sz="24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US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E-mail: </a:t>
            </a:r>
            <a:r>
              <a:rPr lang="en-US" sz="4000" b="1" dirty="0">
                <a:solidFill>
                  <a:srgbClr val="45472B"/>
                </a:solidFill>
                <a:latin typeface="Calibri" pitchFamily="34" charset="0"/>
                <a:cs typeface="Arial" charset="0"/>
                <a:hlinkClick r:id="rId2"/>
              </a:rPr>
              <a:t>savchenko@mednet.ru</a:t>
            </a:r>
            <a:endParaRPr lang="en-US" sz="40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n-US" sz="40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Тел. 8 (495) 618–31–83  доб. 256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Екатерина Дмитриевна Савченко</a:t>
            </a:r>
            <a:endParaRPr lang="en-US" sz="40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32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B097A-B60B-40C1-89D1-A3F667BB1AB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7C41B69-7B26-4EF8-99F1-82990C086CE6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468313" y="442944"/>
            <a:ext cx="81359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dirty="0"/>
              <a:t>В настоящее время нормативным документом, регламентирующим деятельность ВФД является:</a:t>
            </a:r>
          </a:p>
          <a:p>
            <a:pPr algn="ctr"/>
            <a:endParaRPr lang="ru-RU" sz="1600" dirty="0"/>
          </a:p>
          <a:p>
            <a:pPr algn="just"/>
            <a:r>
              <a:rPr lang="ru-RU" sz="1600" dirty="0"/>
              <a:t>«Порядок организации оказания медицинской помощи лицам, занимающимся физической культурой и спортом (в том числе при подготовке и проведении физкультурных мероприятий и спортивных мероприятий), включая порядок медицинского осмотра лиц, желающих пройти спортивную подготовку, заниматься физической культурой и спортом в организациях и (или) выполнить нормативы испытаний (тестов) Всероссийского физкультурно-спортивного комплекса «Готов к труду и обороне», </a:t>
            </a:r>
          </a:p>
          <a:p>
            <a:pPr algn="just"/>
            <a:r>
              <a:rPr lang="ru-RU" sz="1600" dirty="0"/>
              <a:t>утвержденный приказом Министерства здравоохранения РФ от 1 марта 2016г. № 134н.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Отчет за 2020 год  представляется по форме государственной статистической отчетности </a:t>
            </a:r>
            <a:r>
              <a:rPr lang="ru-RU" sz="1600" b="1" dirty="0"/>
              <a:t>№ 53 </a:t>
            </a:r>
          </a:p>
          <a:p>
            <a:pPr algn="ctr"/>
            <a:r>
              <a:rPr lang="ru-RU" sz="1600" b="1" dirty="0"/>
              <a:t>«Отчет о медицинском наблюдении за лицами, занимающимися физической культурой и спортом» </a:t>
            </a:r>
          </a:p>
          <a:p>
            <a:pPr algn="ctr"/>
            <a:r>
              <a:rPr lang="ru-RU" sz="1600" b="1" dirty="0"/>
              <a:t>(утверждена приказом </a:t>
            </a:r>
            <a:r>
              <a:rPr lang="ru-RU" sz="1600" b="1" dirty="0" err="1"/>
              <a:t>Минздравмедпрома</a:t>
            </a:r>
            <a:r>
              <a:rPr lang="ru-RU" sz="1600" b="1" dirty="0"/>
              <a:t> России от 26.08.1994 №182</a:t>
            </a:r>
            <a:r>
              <a:rPr lang="ru-RU" sz="1600" dirty="0"/>
              <a:t>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834-86F8-466E-ACF4-45BC9C09384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3B3CF7-D3BA-40B1-B495-C9957F2DB0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000">
              <a:latin typeface="+mn-lt"/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90575" y="981075"/>
            <a:ext cx="802957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При составлении отчета по </a:t>
            </a:r>
            <a:r>
              <a:rPr lang="ru-RU" sz="2000" b="1" dirty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№53</a:t>
            </a:r>
            <a:r>
              <a:rPr lang="ru-RU" sz="2000" b="1" dirty="0"/>
              <a:t> в соответствующие разделы включаются сведения за отчетный период конкретного ВФД или отделения,  функционирующего на правах ВФД.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Отчет предоставляется на бумажном (с синей печатью и подписью) и электронном (в программе «</a:t>
            </a:r>
            <a:r>
              <a:rPr lang="ru-RU" sz="2000" b="1" dirty="0" err="1"/>
              <a:t>Медстат</a:t>
            </a:r>
            <a:r>
              <a:rPr lang="ru-RU" sz="2000" b="1" dirty="0"/>
              <a:t>») носителях.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На титульном листе формы указывается точное полное наименование отчитывающегося учреждения.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2F2F3-13ED-4928-9E66-C324B52390A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BAAD88-D750-4AA6-AA88-EED354959D7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000">
              <a:latin typeface="+mn-lt"/>
            </a:endParaRPr>
          </a:p>
        </p:txBody>
      </p:sp>
      <p:sp>
        <p:nvSpPr>
          <p:cNvPr id="151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1. Диспансерное наблюдение за лицами, занимающимися физической культурой и спортом (таблица 3/2100)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512286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600"/>
          </a:p>
          <a:p>
            <a:pPr eaLnBrk="1" hangingPunct="1">
              <a:lnSpc>
                <a:spcPct val="80000"/>
              </a:lnSpc>
            </a:pPr>
            <a:endParaRPr lang="ru-RU" sz="160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58C46-D144-40E5-A3AE-C805942FC0F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06484"/>
              </p:ext>
            </p:extLst>
          </p:nvPr>
        </p:nvGraphicFramePr>
        <p:xfrm>
          <a:off x="1043608" y="2132856"/>
          <a:ext cx="6945640" cy="2890141"/>
        </p:xfrm>
        <a:graphic>
          <a:graphicData uri="http://schemas.openxmlformats.org/drawingml/2006/table">
            <a:tbl>
              <a:tblPr firstRow="1" firstCol="1" bandRow="1"/>
              <a:tblGrid>
                <a:gridCol w="28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Прошли углубленное медицинское обследование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нуждались в лечении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закончили лечение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человек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спортсмены сборных команд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учащиеся ДЮСШ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спортивных секциях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группах ОФП, «здоровья» и др.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D4006CD-6008-46DE-8E5B-7CEFFFF4899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000">
              <a:latin typeface="+mn-lt"/>
            </a:endParaRPr>
          </a:p>
        </p:txBody>
      </p:sp>
      <p:sp>
        <p:nvSpPr>
          <p:cNvPr id="162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>
                <a:effectLst/>
              </a:rPr>
              <a:t>2. Медицинская помощь при  спортивно-массовых мероприятиях (таблица 3/2200)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2A2E-CAF1-41EF-9431-9381ED118F9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371574"/>
              </p:ext>
            </p:extLst>
          </p:nvPr>
        </p:nvGraphicFramePr>
        <p:xfrm>
          <a:off x="539550" y="1397000"/>
          <a:ext cx="7992888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Число лиц, получивших спортивные травмы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Всего обслужено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Число участников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Число обращений</a:t>
                      </a:r>
                      <a:r>
                        <a:rPr lang="ru-RU" sz="1400" baseline="0" dirty="0"/>
                        <a:t> за мед. помощью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Из них тяжелые, потребовавшие госпитализации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Соревнования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Учебно-тренировочные занятия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Учебно-тренировочные</a:t>
                      </a:r>
                      <a:r>
                        <a:rPr lang="ru-RU" sz="1400" baseline="0" dirty="0"/>
                        <a:t> сборы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D0C0-2EB7-41FF-8C43-D6C74D2C5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476672"/>
            <a:ext cx="8229599" cy="5530428"/>
          </a:xfrm>
        </p:spPr>
        <p:txBody>
          <a:bodyPr/>
          <a:lstStyle/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Перед предоставлением сформированного годового отчета в ЦНИИОИЗ следует: 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1)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сопоставить данные текущего отчета с данными за предыдущий год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;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2)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уточнить причины резких изменений (роста, снижения) отдельных показателей.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Все 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значительные расхождения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сведений отчетного периода с данными предыдущего года также следует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пояснить.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0C24B0-2E5F-44F8-90D9-D0A6371C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EFE21-8977-41CD-BC7E-09556271851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8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9509" y="332656"/>
            <a:ext cx="8640960" cy="585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годовой форме отраслевой статистической отчетности №53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«Отчет о медицинском наблюдении за лицами, занимающимися физической культурой и спортом»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 составлена согласно приложениям №12, 13, 14 к Порядку организации оказания медицинской помощи лицам, занимающимся физической культурой и спортом (в том числе при подготовке и проведении физкультурных мероприятий и спортивных мероприятий), включая порядок медицинского осмотра лиц, желающих пройти спортивную подготовку, заниматься физической культурой и спортом в организациях и (или) выполнить нормативы испытаний (тестов) Всероссийского физкультурно-спортивного комплекса «Готов к труду и обороне», утвержденному приказом Министерства здравоохранения РФ от 1 марта 2016г. № 134н.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2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пояснительной записке предоставляются сводные сведения по региону          за отчетный период (2020 г).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8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08296"/>
              </p:ext>
            </p:extLst>
          </p:nvPr>
        </p:nvGraphicFramePr>
        <p:xfrm>
          <a:off x="607436" y="908721"/>
          <a:ext cx="8229598" cy="4704020"/>
        </p:xfrm>
        <a:graphic>
          <a:graphicData uri="http://schemas.openxmlformats.org/drawingml/2006/table">
            <a:tbl>
              <a:tblPr firstRow="1" firstCol="1" bandRow="1"/>
              <a:tblGrid>
                <a:gridCol w="249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99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организации (структурного подразделения)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в субъекте РФ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Указать: самостоятельный, входит в состав организации (указать название и место расположения), является юридическим лицом*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Численность обслуживаемого населения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Врачебно-физкультурный диспансер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Врачебно-физкультурное отделение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Врачебно-физкультурный кабинет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 лечебной физкультуры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 лечебной физкультуры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 спортивной медицины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3686" y="116632"/>
            <a:ext cx="8229600" cy="864096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службы наблюдения за лицами, занимающимися физической культурой и спортом на территории региона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07173" y="558924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ВФД самостоятельный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– не объединен ни с какой другой организацией; ВФД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входит в состав другой организации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как структурное подразделение – указать в какую организацию входит и в каком муниципальном образовании находится (название города, поселка и т.п.), ВФД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является ли юридическим лицом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(в случае объединения с другой организацией, например, с центром медицинской профилактики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53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605819"/>
              </p:ext>
            </p:extLst>
          </p:nvPr>
        </p:nvGraphicFramePr>
        <p:xfrm>
          <a:off x="251520" y="853940"/>
          <a:ext cx="6984776" cy="5612136"/>
        </p:xfrm>
        <a:graphic>
          <a:graphicData uri="http://schemas.openxmlformats.org/drawingml/2006/table">
            <a:tbl>
              <a:tblPr firstRow="1" firstCol="1" bandRow="1"/>
              <a:tblGrid>
                <a:gridCol w="2080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48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Занимаемая должность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Штатное расписание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Занято ставок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физ. лиц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5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Главный врач (директор, зав. отделением)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по спортивной медицине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хирург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терапевт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педиатр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кардиолог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невролог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офтальмолог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ортопед-травматолог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отоларинголог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по ЛФК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стоматолог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клинической лаборатории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функциональной диагностики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физиотерапевт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Фельдшер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97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медперсонал (медицинская сестра)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специалисты**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Штаты и кадры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49629" y="1947267"/>
            <a:ext cx="1642851" cy="310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сведения о ВФД или организации, осуществляющей функции ВФД (центр спортивной медицины и т.п.)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какие специалисты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0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5590</TotalTime>
  <Words>1801</Words>
  <Application>Microsoft Office PowerPoint</Application>
  <PresentationFormat>Экран (4:3)</PresentationFormat>
  <Paragraphs>495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 1. Диспансерное наблюдение за лицами, занимающимися физической культурой и спортом (таблица 3/2100)</vt:lpstr>
      <vt:lpstr>2. Медицинская помощь при  спортивно-массовых мероприятиях (таблица 3/2200)</vt:lpstr>
      <vt:lpstr>Презентация PowerPoint</vt:lpstr>
      <vt:lpstr>Презентация PowerPoint</vt:lpstr>
      <vt:lpstr>Таблица 1 Структура службы наблюдения за лицами, занимающимися физической культурой и спортом на территории региона </vt:lpstr>
      <vt:lpstr>Таблица 2 Штаты и кадры </vt:lpstr>
      <vt:lpstr>Таблица 3 Диспансерное наблюдение за лицами, занимающимися физической культурой и спортом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Викусик</dc:creator>
  <cp:lastModifiedBy>иван бабенко</cp:lastModifiedBy>
  <cp:revision>329</cp:revision>
  <cp:lastPrinted>2019-12-03T11:57:39Z</cp:lastPrinted>
  <dcterms:modified xsi:type="dcterms:W3CDTF">2020-12-01T17:18:09Z</dcterms:modified>
</cp:coreProperties>
</file>